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20" r:id="rId1"/>
    <p:sldMasterId id="2147483934" r:id="rId2"/>
    <p:sldMasterId id="2147483946" r:id="rId3"/>
    <p:sldMasterId id="2147483959" r:id="rId4"/>
    <p:sldMasterId id="2147483971" r:id="rId5"/>
    <p:sldMasterId id="2147483983" r:id="rId6"/>
    <p:sldMasterId id="2147484454" r:id="rId7"/>
  </p:sldMasterIdLst>
  <p:notesMasterIdLst>
    <p:notesMasterId r:id="rId18"/>
  </p:notesMasterIdLst>
  <p:handoutMasterIdLst>
    <p:handoutMasterId r:id="rId19"/>
  </p:handoutMasterIdLst>
  <p:sldIdLst>
    <p:sldId id="1945" r:id="rId8"/>
    <p:sldId id="267" r:id="rId9"/>
    <p:sldId id="258" r:id="rId10"/>
    <p:sldId id="259" r:id="rId11"/>
    <p:sldId id="262" r:id="rId12"/>
    <p:sldId id="1946" r:id="rId13"/>
    <p:sldId id="1947" r:id="rId14"/>
    <p:sldId id="1951" r:id="rId15"/>
    <p:sldId id="264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ED125"/>
    <a:srgbClr val="CDBDFB"/>
    <a:srgbClr val="FFEA78"/>
    <a:srgbClr val="6BCA49"/>
    <a:srgbClr val="86CFE3"/>
    <a:srgbClr val="FF91C9"/>
    <a:srgbClr val="FFD7ED"/>
    <a:srgbClr val="BF68DB"/>
    <a:srgbClr val="E995C1"/>
    <a:srgbClr val="B2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1"/>
    <p:restoredTop sz="83837"/>
  </p:normalViewPr>
  <p:slideViewPr>
    <p:cSldViewPr>
      <p:cViewPr varScale="1">
        <p:scale>
          <a:sx n="80" d="100"/>
          <a:sy n="80" d="100"/>
        </p:scale>
        <p:origin x="22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616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160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7200" y="8725535"/>
            <a:ext cx="6248400" cy="64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algn="ctr"/>
            <a:br>
              <a:rPr lang="en-US" sz="1400" dirty="0"/>
            </a:br>
            <a:r>
              <a:rPr lang="en-US" sz="1400" dirty="0"/>
              <a:t>Developed by Julie Kurtz at the Center for Optimal Brain Integration ©2019. No further reproduction is permitted without express permission of the copyright holder. Send inquiries to </a:t>
            </a:r>
            <a:r>
              <a:rPr lang="en-US" sz="1400" u="sng" dirty="0" err="1"/>
              <a:t>www.optimalbrainintegration.com</a:t>
            </a:r>
            <a:endParaRPr lang="en-US" sz="1400" dirty="0"/>
          </a:p>
          <a:p>
            <a:pPr algn="ctr">
              <a:defRPr/>
            </a:pP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8CF179-5980-4B4B-B00F-4B6058A784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43567" y="152400"/>
            <a:ext cx="570865" cy="64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69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Trauma Informed Care - ECE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7EB4FC3-2A16-0C40-85BB-59369001EE19}" type="datetime1">
              <a:rPr lang="en-US" smtClean="0"/>
              <a:t>4/29/20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CD1F6C6-FD69-B249-9B32-77365C85C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0107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Trauma Informed Care - ECE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EB4FC3-2A16-0C40-85BB-59369001EE19}" type="datetime1">
              <a:rPr lang="en-US" smtClean="0"/>
              <a:t>4/29/20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D1F6C6-FD69-B249-9B32-77365C85C8B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9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Trauma Informed Care - ECE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EB4FC3-2A16-0C40-85BB-59369001EE19}" type="datetime1">
              <a:rPr lang="en-US" smtClean="0"/>
              <a:t>4/29/20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D1F6C6-FD69-B249-9B32-77365C85C8B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Trauma Informed Care - ECE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EB4FC3-2A16-0C40-85BB-59369001EE19}" type="datetime1">
              <a:rPr lang="en-US" smtClean="0"/>
              <a:t>4/29/20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D1F6C6-FD69-B249-9B32-77365C85C8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7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Trauma Informed Care - ECE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EB4FC3-2A16-0C40-85BB-59369001EE19}" type="datetime1">
              <a:rPr lang="en-US" smtClean="0"/>
              <a:t>4/29/20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D1F6C6-FD69-B249-9B32-77365C85C8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98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Trauma Informed Care - ECE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EB4FC3-2A16-0C40-85BB-59369001EE19}" type="datetime1">
              <a:rPr lang="en-US" smtClean="0"/>
              <a:t>4/29/20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D1F6C6-FD69-B249-9B32-77365C85C8B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7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FE7FA-ED0E-3048-AFFA-325B7B83D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7A67-7705-6944-BDB0-FE23A0E85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DE3E6-3788-9E4F-A776-ED4E32F23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4478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47220-03FD-9C4F-935F-954AF812B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024C8-F8C0-3A41-B198-97AEB3A61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267D0-C8D3-6447-BE45-C7AE1D50B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6D82D-45BB-5B4A-999D-B32730CC8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30C06-E3CD-B846-9FD9-3CE91D082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1D99E-F0A0-564F-9F3F-D3ECDBB73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0EFA-213B-1F46-A488-BEBFCC2C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800F0-EBC8-4D46-ACF0-FCF73A70BE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6D498-A69E-8445-BA7A-492933B8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67917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1B586-2C69-2543-B6DA-6DED93F95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4EFC9-96F6-0241-B7AC-0A5CE39A7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D058E-14DA-704D-BC82-74068E3E1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650A9-C6D6-6F4E-84AC-6233B4B14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619F8-4E16-544B-80A4-76F2E7030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241B2-C2DC-4548-8976-5EC901A6A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C1E10-50E5-B84A-8E60-37A6CE746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216EF-1DF1-0849-AD63-ED15B79A6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263A7-4377-4547-A57A-3307440F9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7A6A-3662-9546-830E-2774B1A77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4A47E-5E9E-4D4E-A8CD-0390C4741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CF12-8544-F94C-9086-F27FA2CC8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AF103-DF08-8249-8734-6B1C52BA2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41FBA-0EEF-F540-A5A8-CF26340F9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4CC49-672A-2A45-93B7-7348B7C34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396B3-7585-9B4F-87C3-FBBDFD03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5852A-CC7D-7A40-BA48-09CD7593B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4038600" cy="4495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3C20C-7FE8-904A-A616-2404FD512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F420F-38E2-DC47-AC79-57D651904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8DED4-EAD2-D64F-B717-968FAFB03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1CDE-B810-B541-96F5-B26A25AFF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F3AEC-B52B-AC42-A98B-75E034A5E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B0584-CA6A-C04E-9C9B-73DFCB9C7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9C410-A486-D644-8344-A4C1A41BD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253F-CCEC-0240-8AE9-B518C661D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10026-ADC3-D04C-80BB-9D8F427C9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D2E60-A0DD-1249-B3EC-0864E6D01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EDD10-16A2-B044-A71C-A36BF1FA3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A75E-257F-4D41-8BE1-A8ACAAF9C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2C8B8-E1C9-094A-858C-693342C8B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F6902-C5EB-1247-B7F5-D837F1FDF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DD41-B505-7142-A963-9023ED183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73DF-A4E6-604C-B839-E21BCBA2F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B2784-2D7E-0241-B618-6300A4D3B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C963E-164A-034C-A30B-7A3866408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D943A-4D20-4548-BA91-B9DA47B33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76F9-3AF1-7E42-A68F-771EEB0F7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26E41-DD89-0A4C-8742-9D2297366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C2C43-C6D0-F141-9741-FC01EB363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2450F-5615-0D48-8ED9-F84D06A22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A1F3F-5E75-814D-BA5F-B497DA162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3624A-3D9B-E84F-A194-2E92106C7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12ADC-BCE5-5047-8DC8-D814F3C0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356554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19548388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20680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3622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23622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93830"/>
      </p:ext>
    </p:extLst>
  </p:cSld>
  <p:clrMapOvr>
    <a:masterClrMapping/>
  </p:clrMapOvr>
  <p:transition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45150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94C9-C9A5-B148-9211-F0571FE45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DFB19-DC2E-EC4E-891D-CE67BD09B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F98D-E98D-EA43-8529-B5B10BE04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FD103-F0EC-CC40-9B62-47E3458A7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4FE9-7CAD-6045-87D5-EA0B82C3C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F818F-5FD7-A74E-A21F-A3FCD5B1B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B6A42-813D-164A-8A59-6EAEB371D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0FADA-3899-514D-A39D-C38D482F7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C308-7FFF-9C4B-B6D5-4A01819AE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DFF8-F298-F14D-8E79-7B44B4CBA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A0A2-480A-9E46-8F5D-5E7E35253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AB05-18EC-FE47-8413-CACDC1EB0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F3EDF-5D2C-A846-9F13-B9CF78DF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96453557"/>
      </p:ext>
    </p:extLst>
  </p:cSld>
  <p:clrMapOvr>
    <a:masterClrMapping/>
  </p:clrMapOvr>
  <p:transition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86315"/>
      </p:ext>
    </p:extLst>
  </p:cSld>
  <p:clrMapOvr>
    <a:masterClrMapping/>
  </p:clrMapOvr>
  <p:transition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9BB3-AF81-EA4B-88C1-A5A349DE8D3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9F4A-CA3B-744B-A400-3E5DC00E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82892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1E3CB-5D33-A943-9C3B-1F2283043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A47E-5E9E-4D4E-A8CD-0390C47418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00750"/>
      </p:ext>
    </p:extLst>
  </p:cSld>
  <p:clrMapOvr>
    <a:masterClrMapping/>
  </p:clrMapOvr>
  <p:transition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01CDE-B810-B541-96F5-B26A25AFF0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27209"/>
      </p:ext>
    </p:extLst>
  </p:cSld>
  <p:clrMapOvr>
    <a:masterClrMapping/>
  </p:clrMapOvr>
  <p:transition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2DD41-B505-7142-A963-9023ED183E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19704"/>
      </p:ext>
    </p:extLst>
  </p:cSld>
  <p:clrMapOvr>
    <a:masterClrMapping/>
  </p:clrMapOvr>
  <p:transition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12ADC-BCE5-5047-8DC8-D814F3C01A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73445"/>
      </p:ext>
    </p:extLst>
  </p:cSld>
  <p:clrMapOvr>
    <a:masterClrMapping/>
  </p:clrMapOvr>
  <p:transition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F818F-5FD7-A74E-A21F-A3FCD5B1BA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90774"/>
      </p:ext>
    </p:extLst>
  </p:cSld>
  <p:clrMapOvr>
    <a:masterClrMapping/>
  </p:clrMapOvr>
  <p:transition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1E3CB-5D33-A943-9C3B-1F22830437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79223"/>
      </p:ext>
    </p:extLst>
  </p:cSld>
  <p:clrMapOvr>
    <a:masterClrMapping/>
  </p:clrMapOvr>
  <p:transition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96EE9-7C0F-184D-95A6-213F4C377D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22122"/>
      </p:ext>
    </p:extLst>
  </p:cSld>
  <p:clrMapOvr>
    <a:masterClrMapping/>
  </p:clrMapOvr>
  <p:transition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FE7FA-ED0E-3048-AFFA-325B7B83D3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02900"/>
      </p:ext>
    </p:extLst>
  </p:cSld>
  <p:clrMapOvr>
    <a:masterClrMapping/>
  </p:clrMapOvr>
  <p:transition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97A67-7705-6944-BDB0-FE23A0E857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92494"/>
      </p:ext>
    </p:extLst>
  </p:cSld>
  <p:clrMapOvr>
    <a:masterClrMapping/>
  </p:clrMapOvr>
  <p:transition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DE3E6-3788-9E4F-A776-ED4E32F23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48225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6EE9-7C0F-184D-95A6-213F4C377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/>
          <a:lstStyle>
            <a:lvl1pPr algn="r">
              <a:buNone/>
              <a:defRPr sz="1800"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EF77A15-D977-CE45-9C92-8C285CB272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638DD-4C99-C043-885D-9CC8AA7489C2}" type="datetime1">
              <a:rPr lang="en-US" altLang="en-US"/>
              <a:pPr>
                <a:defRPr/>
              </a:pPr>
              <a:t>4/29/20</a:t>
            </a:fld>
            <a:endParaRPr lang="en-US" alt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E83F4D1-7041-694A-A1E5-9AA7AF7905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5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4404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3" r:id="rId13"/>
  </p:sldLayoutIdLst>
  <p:transition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CE8DC74-B695-8F4E-9634-F21C4E621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ransition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0038640-7A8C-6845-9574-78399C657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ransition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8842BC4-BDE3-9749-B233-F1FAAAA04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45EBD5D-A486-F442-8C6D-A93090B5A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</p:sldLayoutIdLst>
  <p:transition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590F269-4EBE-A34A-99CE-D52D59965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4198" r:id="rId13"/>
    <p:sldLayoutId id="2147484199" r:id="rId14"/>
  </p:sldLayoutIdLst>
  <p:transition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1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  <p:sldLayoutId id="2147484570" r:id="rId12"/>
  </p:sldLayoutIdLst>
  <p:transition>
    <p:zo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imalbrainintegration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D894CF-47E5-F94D-B5D2-3D044EE5DD50}"/>
              </a:ext>
            </a:extLst>
          </p:cNvPr>
          <p:cNvSpPr/>
          <p:nvPr/>
        </p:nvSpPr>
        <p:spPr>
          <a:xfrm>
            <a:off x="5562600" y="1752600"/>
            <a:ext cx="31051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venir Book" panose="02000503020000020003" pitchFamily="2" charset="0"/>
              </a:rPr>
              <a:t>I have many </a:t>
            </a:r>
          </a:p>
          <a:p>
            <a:r>
              <a:rPr lang="en-US" sz="4000" b="1" dirty="0">
                <a:latin typeface="Avenir Book" panose="02000503020000020003" pitchFamily="2" charset="0"/>
              </a:rPr>
              <a:t>feelings!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8D111-82DB-BB48-BE2A-D49572301BA4}"/>
              </a:ext>
            </a:extLst>
          </p:cNvPr>
          <p:cNvSpPr txBox="1"/>
          <p:nvPr/>
        </p:nvSpPr>
        <p:spPr>
          <a:xfrm>
            <a:off x="5657851" y="3501084"/>
            <a:ext cx="3105149" cy="461665"/>
          </a:xfrm>
          <a:prstGeom prst="rect">
            <a:avLst/>
          </a:prstGeom>
          <a:solidFill>
            <a:srgbClr val="6BCA4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</a:rPr>
              <a:t>My name is: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AC649-D7EA-B041-AEB5-DB2BA80A3EF3}"/>
              </a:ext>
            </a:extLst>
          </p:cNvPr>
          <p:cNvSpPr/>
          <p:nvPr/>
        </p:nvSpPr>
        <p:spPr>
          <a:xfrm>
            <a:off x="5644090" y="3501084"/>
            <a:ext cx="3105149" cy="1409700"/>
          </a:xfrm>
          <a:prstGeom prst="rect">
            <a:avLst/>
          </a:prstGeom>
          <a:noFill/>
          <a:ln w="44450">
            <a:solidFill>
              <a:srgbClr val="6BCA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ABA495-9E1F-5449-91D8-B5A6F3B51BEE}"/>
              </a:ext>
            </a:extLst>
          </p:cNvPr>
          <p:cNvSpPr/>
          <p:nvPr/>
        </p:nvSpPr>
        <p:spPr>
          <a:xfrm>
            <a:off x="0" y="0"/>
            <a:ext cx="5324473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8A5AFFE-85A5-E444-8F67-3AEFCF41B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50" y="5477607"/>
            <a:ext cx="3690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latin typeface="Avenir Book" panose="02000503020000020003" pitchFamily="2" charset="0"/>
              </a:rPr>
              <a:t>This is a picture of me! I can paste one or draw myself.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E09C27-A5E7-3A4A-8FC5-E969EDFA20CC}"/>
              </a:ext>
            </a:extLst>
          </p:cNvPr>
          <p:cNvSpPr/>
          <p:nvPr/>
        </p:nvSpPr>
        <p:spPr>
          <a:xfrm>
            <a:off x="304800" y="623361"/>
            <a:ext cx="4634439" cy="4634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0037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320226-7230-E34F-9B44-7A408B5977A4}"/>
              </a:ext>
            </a:extLst>
          </p:cNvPr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69852-0B1C-D44C-A62D-19410DB6D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81200"/>
            <a:ext cx="4572000" cy="2484600"/>
          </a:xfrm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en-US" sz="3000" b="0" dirty="0">
                <a:solidFill>
                  <a:schemeClr val="bg1"/>
                </a:solidFill>
                <a:latin typeface="Avenir Book" panose="02000503020000020003" pitchFamily="2" charset="0"/>
              </a:rPr>
              <a:t>Developed by the Center for Optimal Brain Integration™ to promote emotional literacy and self-regulation for preschool children</a:t>
            </a:r>
          </a:p>
        </p:txBody>
      </p:sp>
      <p:pic>
        <p:nvPicPr>
          <p:cNvPr id="23555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EC41B52E-7139-384B-A9FC-98B5E729F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2982515" cy="298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26E130-77A1-DC41-86CB-CF59DF45A755}"/>
              </a:ext>
            </a:extLst>
          </p:cNvPr>
          <p:cNvSpPr txBox="1"/>
          <p:nvPr/>
        </p:nvSpPr>
        <p:spPr>
          <a:xfrm>
            <a:off x="259159" y="6088559"/>
            <a:ext cx="862568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Avenir Book" panose="02000503020000020003" pitchFamily="2" charset="0"/>
              </a:rPr>
              <a:t>For a downloadable version visit: </a:t>
            </a:r>
            <a:r>
              <a:rPr lang="en-US" sz="2000" b="1" u="sng" dirty="0">
                <a:latin typeface="Avenir Book" panose="0200050302000002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www.optimalbrainintegration.com</a:t>
            </a:r>
            <a:r>
              <a:rPr lang="en-US" sz="2000" b="1" u="sng" dirty="0">
                <a:latin typeface="Avenir Book" panose="02000503020000020003" pitchFamily="2" charset="0"/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53869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A19-9FFC-9C4F-863D-1057DBD7A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28965"/>
            <a:ext cx="9144000" cy="2133600"/>
          </a:xfrm>
          <a:solidFill>
            <a:srgbClr val="6BCA49"/>
          </a:solidFill>
        </p:spPr>
        <p:txBody>
          <a:bodyPr anchor="ctr"/>
          <a:lstStyle/>
          <a:p>
            <a:pPr algn="ctr">
              <a:defRPr/>
            </a:pPr>
            <a:br>
              <a:rPr lang="en-US" sz="4000" b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sz="4000" b="1" dirty="0">
                <a:latin typeface="Avenir Book" panose="02000503020000020003" pitchFamily="2" charset="0"/>
              </a:rPr>
              <a:t>Here are some feelings I may have.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CA5069-4838-6146-857A-A65F3DF63DC5}"/>
              </a:ext>
            </a:extLst>
          </p:cNvPr>
          <p:cNvGrpSpPr/>
          <p:nvPr/>
        </p:nvGrpSpPr>
        <p:grpSpPr>
          <a:xfrm>
            <a:off x="152400" y="2795304"/>
            <a:ext cx="2057400" cy="2695617"/>
            <a:chOff x="2367756" y="2830300"/>
            <a:chExt cx="2057400" cy="26956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6ABCD2-B2DE-944C-91CC-F8D4D87FDEEE}"/>
                </a:ext>
              </a:extLst>
            </p:cNvPr>
            <p:cNvSpPr txBox="1"/>
            <p:nvPr/>
          </p:nvSpPr>
          <p:spPr>
            <a:xfrm>
              <a:off x="2672556" y="4941142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Happy</a:t>
              </a:r>
            </a:p>
          </p:txBody>
        </p:sp>
        <p:pic>
          <p:nvPicPr>
            <p:cNvPr id="5" name="Picture 4" descr="A picture containing clock, room&#10;&#10;Description automatically generated">
              <a:extLst>
                <a:ext uri="{FF2B5EF4-FFF2-40B4-BE49-F238E27FC236}">
                  <a16:creationId xmlns:a16="http://schemas.microsoft.com/office/drawing/2014/main" id="{63B6C163-5D18-824A-AF20-3ECF179DC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46" t="6023" r="56522" b="53831"/>
            <a:stretch/>
          </p:blipFill>
          <p:spPr>
            <a:xfrm>
              <a:off x="2367756" y="2830300"/>
              <a:ext cx="2057400" cy="211084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061D47-1BE5-EC4E-95AD-4B4E701DE531}"/>
              </a:ext>
            </a:extLst>
          </p:cNvPr>
          <p:cNvGrpSpPr/>
          <p:nvPr/>
        </p:nvGrpSpPr>
        <p:grpSpPr>
          <a:xfrm>
            <a:off x="6998869" y="3027855"/>
            <a:ext cx="1840331" cy="2463066"/>
            <a:chOff x="228600" y="3060518"/>
            <a:chExt cx="1840331" cy="24630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64DCD34-F6C6-B44B-A6BC-639A2E96EC99}"/>
                </a:ext>
              </a:extLst>
            </p:cNvPr>
            <p:cNvSpPr txBox="1"/>
            <p:nvPr/>
          </p:nvSpPr>
          <p:spPr>
            <a:xfrm>
              <a:off x="424865" y="4938809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Scared</a:t>
              </a:r>
            </a:p>
          </p:txBody>
        </p:sp>
        <p:pic>
          <p:nvPicPr>
            <p:cNvPr id="7" name="Picture 6" descr="A picture containing clock, room&#10;&#10;Description automatically generated">
              <a:extLst>
                <a:ext uri="{FF2B5EF4-FFF2-40B4-BE49-F238E27FC236}">
                  <a16:creationId xmlns:a16="http://schemas.microsoft.com/office/drawing/2014/main" id="{E0AC630D-4E46-A449-9A0B-E1D88E049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067" t="56666" r="6666" b="6172"/>
            <a:stretch/>
          </p:blipFill>
          <p:spPr>
            <a:xfrm>
              <a:off x="228600" y="3060518"/>
              <a:ext cx="1840331" cy="178707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9C27F1-1CA1-AB48-A891-895E7950FED8}"/>
              </a:ext>
            </a:extLst>
          </p:cNvPr>
          <p:cNvGrpSpPr/>
          <p:nvPr/>
        </p:nvGrpSpPr>
        <p:grpSpPr>
          <a:xfrm>
            <a:off x="4648200" y="2879905"/>
            <a:ext cx="2057400" cy="2611016"/>
            <a:chOff x="4648200" y="2912568"/>
            <a:chExt cx="2057400" cy="26110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6884B3-332B-BC42-B50A-C505CF2F293B}"/>
                </a:ext>
              </a:extLst>
            </p:cNvPr>
            <p:cNvSpPr txBox="1"/>
            <p:nvPr/>
          </p:nvSpPr>
          <p:spPr>
            <a:xfrm>
              <a:off x="4953000" y="4938809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Mad</a:t>
              </a:r>
            </a:p>
          </p:txBody>
        </p:sp>
        <p:pic>
          <p:nvPicPr>
            <p:cNvPr id="9" name="Picture 8" descr="A picture containing clock, room&#10;&#10;Description automatically generated">
              <a:extLst>
                <a:ext uri="{FF2B5EF4-FFF2-40B4-BE49-F238E27FC236}">
                  <a16:creationId xmlns:a16="http://schemas.microsoft.com/office/drawing/2014/main" id="{3BCAC7A5-7A3A-4047-ABFF-054C6588D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33" t="54445" r="56586" b="6172"/>
            <a:stretch/>
          </p:blipFill>
          <p:spPr>
            <a:xfrm>
              <a:off x="4648200" y="2912568"/>
              <a:ext cx="2057400" cy="202157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86E1DF-60C0-7443-9467-F4267BB870D1}"/>
              </a:ext>
            </a:extLst>
          </p:cNvPr>
          <p:cNvGrpSpPr/>
          <p:nvPr/>
        </p:nvGrpSpPr>
        <p:grpSpPr>
          <a:xfrm>
            <a:off x="2512636" y="2548554"/>
            <a:ext cx="1901259" cy="2942367"/>
            <a:chOff x="6973076" y="2576551"/>
            <a:chExt cx="1901259" cy="294236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6B920E-C6EA-594E-AB5B-7A7B0BBF1A7F}"/>
                </a:ext>
              </a:extLst>
            </p:cNvPr>
            <p:cNvSpPr txBox="1"/>
            <p:nvPr/>
          </p:nvSpPr>
          <p:spPr>
            <a:xfrm>
              <a:off x="7199806" y="4934143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Sad</a:t>
              </a:r>
            </a:p>
          </p:txBody>
        </p:sp>
        <p:pic>
          <p:nvPicPr>
            <p:cNvPr id="11" name="Picture 10" descr="A picture containing clock, room&#10;&#10;Description automatically generated">
              <a:extLst>
                <a:ext uri="{FF2B5EF4-FFF2-40B4-BE49-F238E27FC236}">
                  <a16:creationId xmlns:a16="http://schemas.microsoft.com/office/drawing/2014/main" id="{30940575-F2D5-5749-9094-0ADEA1637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510" t="3333" r="6208" b="55373"/>
            <a:stretch/>
          </p:blipFill>
          <p:spPr>
            <a:xfrm>
              <a:off x="6973076" y="2576551"/>
              <a:ext cx="1901259" cy="2290091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9F565D4-57FB-A045-B2C4-90EF80FC48FE}"/>
              </a:ext>
            </a:extLst>
          </p:cNvPr>
          <p:cNvSpPr/>
          <p:nvPr/>
        </p:nvSpPr>
        <p:spPr>
          <a:xfrm>
            <a:off x="3824897" y="6400800"/>
            <a:ext cx="16466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venir Book" panose="02000503020000020003" pitchFamily="2" charset="0"/>
              </a:rPr>
              <a:t>Graphic: Hannah Shack</a:t>
            </a:r>
          </a:p>
        </p:txBody>
      </p:sp>
    </p:spTree>
    <p:extLst>
      <p:ext uri="{BB962C8B-B14F-4D97-AF65-F5344CB8AC3E}">
        <p14:creationId xmlns:p14="http://schemas.microsoft.com/office/powerpoint/2010/main" val="979166306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CABFCE-757E-1048-A9D7-F7B9840EFDA5}"/>
              </a:ext>
            </a:extLst>
          </p:cNvPr>
          <p:cNvSpPr/>
          <p:nvPr/>
        </p:nvSpPr>
        <p:spPr>
          <a:xfrm>
            <a:off x="0" y="5670965"/>
            <a:ext cx="9144000" cy="11870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D961257-0919-7342-9EC3-7B12F38FE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75" y="5867400"/>
            <a:ext cx="7562850" cy="675871"/>
          </a:xfrm>
        </p:spPr>
        <p:txBody>
          <a:bodyPr wrap="square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chemeClr val="bg1"/>
                </a:solidFill>
                <a:latin typeface="Avenir Book" panose="02000503020000020003" pitchFamily="2" charset="0"/>
              </a:rPr>
              <a:t>My feelings can change throughout the day.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8F9FD7-BAF8-8145-A163-95E2BAFA8930}"/>
              </a:ext>
            </a:extLst>
          </p:cNvPr>
          <p:cNvGrpSpPr/>
          <p:nvPr/>
        </p:nvGrpSpPr>
        <p:grpSpPr>
          <a:xfrm>
            <a:off x="790575" y="985391"/>
            <a:ext cx="7057059" cy="4402585"/>
            <a:chOff x="943458" y="1127623"/>
            <a:chExt cx="7057059" cy="440258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D31241-666D-C94E-A234-E5E7A40774CE}"/>
                </a:ext>
              </a:extLst>
            </p:cNvPr>
            <p:cNvGrpSpPr/>
            <p:nvPr/>
          </p:nvGrpSpPr>
          <p:grpSpPr>
            <a:xfrm>
              <a:off x="943458" y="2425908"/>
              <a:ext cx="7057059" cy="3104300"/>
              <a:chOff x="955291" y="2427609"/>
              <a:chExt cx="7057059" cy="3104300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6E17A1-ADFF-7A42-9489-3D63543ECF8A}"/>
                  </a:ext>
                </a:extLst>
              </p:cNvPr>
              <p:cNvSpPr txBox="1"/>
              <p:nvPr/>
            </p:nvSpPr>
            <p:spPr>
              <a:xfrm>
                <a:off x="4527050" y="3425474"/>
                <a:ext cx="3485300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en-US" sz="3200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and sometimes </a:t>
                </a:r>
                <a:r>
                  <a:rPr lang="en-US" altLang="en-US" sz="6000" dirty="0">
                    <a:solidFill>
                      <a:srgbClr val="6BCA49"/>
                    </a:solidFill>
                    <a:latin typeface="Avenir Book" panose="02000503020000020003" pitchFamily="2" charset="0"/>
                  </a:rPr>
                  <a:t>BIG</a:t>
                </a:r>
                <a:r>
                  <a:rPr lang="en-US" altLang="en-US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en-US" altLang="en-US" sz="3200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like a </a:t>
                </a:r>
                <a:r>
                  <a:rPr lang="en-US" altLang="en-US" sz="3200" b="1" dirty="0">
                    <a:solidFill>
                      <a:srgbClr val="6BCA49"/>
                    </a:solidFill>
                    <a:latin typeface="Avenir Book" panose="02000503020000020003" pitchFamily="2" charset="0"/>
                  </a:rPr>
                  <a:t>lion</a:t>
                </a:r>
                <a:endParaRPr lang="en-US" sz="3200" b="1" dirty="0">
                  <a:solidFill>
                    <a:srgbClr val="6BCA49"/>
                  </a:solidFill>
                </a:endParaRPr>
              </a:p>
            </p:txBody>
          </p:sp>
          <p:pic>
            <p:nvPicPr>
              <p:cNvPr id="15" name="Picture 1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148347C-890B-734D-8F52-B3F4B55395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516" t="21231" r="11412" b="18769"/>
              <a:stretch/>
            </p:blipFill>
            <p:spPr>
              <a:xfrm>
                <a:off x="955291" y="2427609"/>
                <a:ext cx="3104300" cy="31043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DFF332D-59B2-A741-80ED-660BAA64988E}"/>
                </a:ext>
              </a:extLst>
            </p:cNvPr>
            <p:cNvGrpSpPr/>
            <p:nvPr/>
          </p:nvGrpSpPr>
          <p:grpSpPr>
            <a:xfrm>
              <a:off x="1364016" y="1127623"/>
              <a:ext cx="6343085" cy="1077218"/>
              <a:chOff x="1356433" y="985391"/>
              <a:chExt cx="6343085" cy="1077218"/>
            </a:xfrm>
          </p:grpSpPr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90454382-BB8E-1F4B-B2CC-D6D0BA4D70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2300" y="985391"/>
                <a:ext cx="1077218" cy="107721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EE9872D-AAE8-E140-9123-617E506D93FD}"/>
                  </a:ext>
                </a:extLst>
              </p:cNvPr>
              <p:cNvSpPr/>
              <p:nvPr/>
            </p:nvSpPr>
            <p:spPr>
              <a:xfrm>
                <a:off x="1356433" y="985391"/>
                <a:ext cx="48768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3200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Sometimes my feelings are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en-US" altLang="en-US" sz="2000" b="1" dirty="0">
                    <a:solidFill>
                      <a:srgbClr val="6BCA49"/>
                    </a:solidFill>
                    <a:latin typeface="Avenir Book" panose="02000503020000020003" pitchFamily="2" charset="0"/>
                  </a:rPr>
                  <a:t>small</a:t>
                </a:r>
                <a:r>
                  <a:rPr lang="en-US" altLang="en-US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 </a:t>
                </a:r>
                <a:r>
                  <a:rPr lang="en-US" altLang="en-US" sz="3200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like a </a:t>
                </a:r>
                <a:r>
                  <a:rPr lang="en-US" altLang="en-US" sz="3200" b="1" dirty="0">
                    <a:solidFill>
                      <a:srgbClr val="6BCA49"/>
                    </a:solidFill>
                    <a:latin typeface="Avenir Book" panose="02000503020000020003" pitchFamily="2" charset="0"/>
                  </a:rPr>
                  <a:t>mouse</a:t>
                </a:r>
                <a:endParaRPr lang="en-US" sz="3200" b="1" dirty="0">
                  <a:solidFill>
                    <a:srgbClr val="6BCA49"/>
                  </a:solidFill>
                </a:endParaRP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1F45A-1375-7948-A1F4-68A00034C144}"/>
              </a:ext>
            </a:extLst>
          </p:cNvPr>
          <p:cNvSpPr/>
          <p:nvPr/>
        </p:nvSpPr>
        <p:spPr>
          <a:xfrm>
            <a:off x="3748697" y="5356236"/>
            <a:ext cx="16466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venir Book" panose="02000503020000020003" pitchFamily="2" charset="0"/>
              </a:rPr>
              <a:t>Graphic: Hannah Shack</a:t>
            </a:r>
          </a:p>
        </p:txBody>
      </p:sp>
    </p:spTree>
    <p:extLst>
      <p:ext uri="{BB962C8B-B14F-4D97-AF65-F5344CB8AC3E}">
        <p14:creationId xmlns:p14="http://schemas.microsoft.com/office/powerpoint/2010/main" val="2205957355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F6C5AA-7129-FE49-8563-B80AB95E68FB}"/>
              </a:ext>
            </a:extLst>
          </p:cNvPr>
          <p:cNvSpPr/>
          <p:nvPr/>
        </p:nvSpPr>
        <p:spPr>
          <a:xfrm>
            <a:off x="369356" y="1371600"/>
            <a:ext cx="33480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venir Book" panose="02000503020000020003" pitchFamily="2" charset="0"/>
              </a:rPr>
              <a:t>This is one feeling I have now.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9ECA5-C92D-FD41-83E6-2CCD810D85A5}"/>
              </a:ext>
            </a:extLst>
          </p:cNvPr>
          <p:cNvSpPr txBox="1"/>
          <p:nvPr/>
        </p:nvSpPr>
        <p:spPr>
          <a:xfrm>
            <a:off x="476251" y="3695700"/>
            <a:ext cx="310514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</a:rPr>
              <a:t>Feeling Word: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2C5243-BE28-8C40-B612-4B155F15F9FA}"/>
              </a:ext>
            </a:extLst>
          </p:cNvPr>
          <p:cNvSpPr/>
          <p:nvPr/>
        </p:nvSpPr>
        <p:spPr>
          <a:xfrm>
            <a:off x="462490" y="3695700"/>
            <a:ext cx="3105149" cy="1409700"/>
          </a:xfrm>
          <a:prstGeom prst="rect">
            <a:avLst/>
          </a:prstGeom>
          <a:noFill/>
          <a:ln w="444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11DF04-909E-D64B-A4F2-06221C7F4C75}"/>
              </a:ext>
            </a:extLst>
          </p:cNvPr>
          <p:cNvSpPr/>
          <p:nvPr/>
        </p:nvSpPr>
        <p:spPr>
          <a:xfrm>
            <a:off x="3886200" y="0"/>
            <a:ext cx="5257800" cy="6858000"/>
          </a:xfrm>
          <a:prstGeom prst="rect">
            <a:avLst/>
          </a:prstGeom>
          <a:solidFill>
            <a:srgbClr val="6BC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CB5EF8F6-B0F7-2849-91B4-FB1D7C9B9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181600"/>
            <a:ext cx="3886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latin typeface="Avenir Book" panose="02000503020000020003" pitchFamily="2" charset="0"/>
              </a:rPr>
              <a:t>This is what my face looks like when I have this feeling.  I can draw my feeling or paste my photo here.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23F698-8F01-6F41-9C84-56324AAD8536}"/>
              </a:ext>
            </a:extLst>
          </p:cNvPr>
          <p:cNvSpPr/>
          <p:nvPr/>
        </p:nvSpPr>
        <p:spPr>
          <a:xfrm>
            <a:off x="4191000" y="332053"/>
            <a:ext cx="4634439" cy="4634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70762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9713A7-EBC6-AE4F-92FA-0157D4C0F1F1}"/>
              </a:ext>
            </a:extLst>
          </p:cNvPr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771BC5-5BAF-3E41-B045-4F9E42E27346}"/>
              </a:ext>
            </a:extLst>
          </p:cNvPr>
          <p:cNvSpPr txBox="1">
            <a:spLocks/>
          </p:cNvSpPr>
          <p:nvPr/>
        </p:nvSpPr>
        <p:spPr>
          <a:xfrm>
            <a:off x="345281" y="240839"/>
            <a:ext cx="8798719" cy="785004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Avenir Book" panose="02000503020000020003" pitchFamily="2" charset="0"/>
              </a:rPr>
              <a:t>The  size of my feeling now is…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C7E101-80BA-A748-9631-C8C512F20F9F}"/>
              </a:ext>
            </a:extLst>
          </p:cNvPr>
          <p:cNvSpPr/>
          <p:nvPr/>
        </p:nvSpPr>
        <p:spPr>
          <a:xfrm>
            <a:off x="386292" y="1219200"/>
            <a:ext cx="8300508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F436E7-7885-6941-BC4F-FAA0B984B0A2}"/>
              </a:ext>
            </a:extLst>
          </p:cNvPr>
          <p:cNvGrpSpPr/>
          <p:nvPr/>
        </p:nvGrpSpPr>
        <p:grpSpPr>
          <a:xfrm>
            <a:off x="1458941" y="2754657"/>
            <a:ext cx="6003578" cy="3511516"/>
            <a:chOff x="1717041" y="2694551"/>
            <a:chExt cx="6003578" cy="351151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9F9BB9C-4060-C349-BD12-4C03274013B2}"/>
                </a:ext>
              </a:extLst>
            </p:cNvPr>
            <p:cNvGrpSpPr/>
            <p:nvPr/>
          </p:nvGrpSpPr>
          <p:grpSpPr>
            <a:xfrm>
              <a:off x="1717041" y="2694551"/>
              <a:ext cx="5577179" cy="2561300"/>
              <a:chOff x="1717041" y="2694551"/>
              <a:chExt cx="5577179" cy="2561300"/>
            </a:xfrm>
          </p:grpSpPr>
          <p:sp>
            <p:nvSpPr>
              <p:cNvPr id="18437" name="TextBox 9">
                <a:extLst>
                  <a:ext uri="{FF2B5EF4-FFF2-40B4-BE49-F238E27FC236}">
                    <a16:creationId xmlns:a16="http://schemas.microsoft.com/office/drawing/2014/main" id="{24847370-6978-0643-A48F-8A83487908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3429000"/>
                <a:ext cx="272222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3600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Big Feelings</a:t>
                </a:r>
              </a:p>
            </p:txBody>
          </p:sp>
          <p:pic>
            <p:nvPicPr>
              <p:cNvPr id="11" name="Picture 10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4642BA3D-ECF8-5943-BF98-33271A8C41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8516" t="21231" r="11412" b="18769"/>
              <a:stretch/>
            </p:blipFill>
            <p:spPr>
              <a:xfrm>
                <a:off x="1717041" y="2694551"/>
                <a:ext cx="2561300" cy="2561300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FD4572C-C4A8-A24C-8502-C5BB0D306331}"/>
                </a:ext>
              </a:extLst>
            </p:cNvPr>
            <p:cNvGrpSpPr/>
            <p:nvPr/>
          </p:nvGrpSpPr>
          <p:grpSpPr>
            <a:xfrm>
              <a:off x="2502391" y="5215467"/>
              <a:ext cx="5218228" cy="990600"/>
              <a:chOff x="2502391" y="5215467"/>
              <a:chExt cx="5218228" cy="99060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5B73B8-8A90-6647-BA40-35B512AE4A56}"/>
                  </a:ext>
                </a:extLst>
              </p:cNvPr>
              <p:cNvSpPr txBox="1"/>
              <p:nvPr/>
            </p:nvSpPr>
            <p:spPr>
              <a:xfrm>
                <a:off x="4572000" y="5525869"/>
                <a:ext cx="3148619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Small Feelings</a:t>
                </a:r>
              </a:p>
            </p:txBody>
          </p:sp>
          <p:pic>
            <p:nvPicPr>
              <p:cNvPr id="14" name="Picture 13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779FE7FE-E476-4949-9760-18A9318EE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2391" y="5215467"/>
                <a:ext cx="990600" cy="990600"/>
              </a:xfrm>
              <a:prstGeom prst="rect">
                <a:avLst/>
              </a:prstGeom>
            </p:spPr>
          </p:pic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A452129-0D90-FE44-9D12-7EF4C8267810}"/>
              </a:ext>
            </a:extLst>
          </p:cNvPr>
          <p:cNvSpPr/>
          <p:nvPr/>
        </p:nvSpPr>
        <p:spPr>
          <a:xfrm>
            <a:off x="3713243" y="6486356"/>
            <a:ext cx="16466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venir Book" panose="02000503020000020003" pitchFamily="2" charset="0"/>
              </a:rPr>
              <a:t>Graphic: Hannah Shack</a:t>
            </a:r>
          </a:p>
        </p:txBody>
      </p:sp>
    </p:spTree>
    <p:extLst>
      <p:ext uri="{BB962C8B-B14F-4D97-AF65-F5344CB8AC3E}">
        <p14:creationId xmlns:p14="http://schemas.microsoft.com/office/powerpoint/2010/main" val="2491354201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63D481-72C8-264B-AC87-0E522FDEBE88}"/>
              </a:ext>
            </a:extLst>
          </p:cNvPr>
          <p:cNvSpPr/>
          <p:nvPr/>
        </p:nvSpPr>
        <p:spPr>
          <a:xfrm>
            <a:off x="0" y="381000"/>
            <a:ext cx="9144000" cy="1569659"/>
          </a:xfrm>
          <a:prstGeom prst="rect">
            <a:avLst/>
          </a:prstGeom>
          <a:solidFill>
            <a:srgbClr val="6BC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venir Book" panose="02000503020000020003" pitchFamily="2" charset="0"/>
              </a:rPr>
              <a:t>To be Safe and Strong it’s Important that I Learn to Feel Calm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5F37554-51AC-704E-BCCE-343348DD71DE}"/>
              </a:ext>
            </a:extLst>
          </p:cNvPr>
          <p:cNvSpPr txBox="1">
            <a:spLocks/>
          </p:cNvSpPr>
          <p:nvPr/>
        </p:nvSpPr>
        <p:spPr>
          <a:xfrm>
            <a:off x="381001" y="2355960"/>
            <a:ext cx="4495800" cy="436551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venir Book" panose="02000503020000020003" pitchFamily="2" charset="0"/>
              </a:rPr>
              <a:t>When you are calm, you don’t have small or big feelings.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endParaRPr lang="en-US" dirty="0">
              <a:latin typeface="Avenir Book" panose="02000503020000020003" pitchFamily="2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venir Book" panose="02000503020000020003" pitchFamily="2" charset="0"/>
              </a:rPr>
              <a:t>When you are calm, you don’t feel worried or scared.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endParaRPr lang="en-US" dirty="0">
              <a:latin typeface="Avenir Book" panose="02000503020000020003" pitchFamily="2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venir Book" panose="02000503020000020003" pitchFamily="2" charset="0"/>
              </a:rPr>
              <a:t>When you are calm, You feel still. You feel relaxed. You feel safe.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9577BE56-D31E-B543-9CFB-B6053DB83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14" t="15868" b="12800"/>
          <a:stretch/>
        </p:blipFill>
        <p:spPr>
          <a:xfrm>
            <a:off x="6172200" y="2819400"/>
            <a:ext cx="1828800" cy="2765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EA94A6F-8997-F644-8645-D23D0630E983}"/>
              </a:ext>
            </a:extLst>
          </p:cNvPr>
          <p:cNvSpPr/>
          <p:nvPr/>
        </p:nvSpPr>
        <p:spPr>
          <a:xfrm>
            <a:off x="6179668" y="5584560"/>
            <a:ext cx="18213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venir Book" panose="02000503020000020003" pitchFamily="2" charset="0"/>
              </a:rPr>
              <a:t>Graphic: Courtney Vickery</a:t>
            </a:r>
          </a:p>
        </p:txBody>
      </p:sp>
    </p:spTree>
    <p:extLst>
      <p:ext uri="{BB962C8B-B14F-4D97-AF65-F5344CB8AC3E}">
        <p14:creationId xmlns:p14="http://schemas.microsoft.com/office/powerpoint/2010/main" val="1136477856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2F255DC3-7212-5E40-B52A-B8864EA52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6" r="77895" b="8740"/>
          <a:stretch/>
        </p:blipFill>
        <p:spPr>
          <a:xfrm>
            <a:off x="381000" y="2286000"/>
            <a:ext cx="1600200" cy="34086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3D9144-D0B2-C34C-A167-E47EC91226D1}"/>
              </a:ext>
            </a:extLst>
          </p:cNvPr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venir Book" panose="02000503020000020003" pitchFamily="2" charset="0"/>
              </a:rPr>
              <a:t>What are some things Adults can do to help my body feel calm and safe?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8E283A18-0C7F-D345-9393-DBD0A8D83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52" t="21072" r="52632" b="8740"/>
          <a:stretch/>
        </p:blipFill>
        <p:spPr>
          <a:xfrm>
            <a:off x="2468880" y="2763416"/>
            <a:ext cx="1905000" cy="2680157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5DF6586C-0CDF-984E-A826-930A25457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21" t="27937" r="27368" b="8740"/>
          <a:stretch/>
        </p:blipFill>
        <p:spPr>
          <a:xfrm>
            <a:off x="4648200" y="2362200"/>
            <a:ext cx="1752600" cy="241802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D54616-96C4-954C-BDE0-5C80674B9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84" t="31928" r="347" b="8741"/>
          <a:stretch/>
        </p:blipFill>
        <p:spPr>
          <a:xfrm>
            <a:off x="6856095" y="3178985"/>
            <a:ext cx="1879854" cy="22656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8BDAEB-554E-9C4E-94F5-5CB64DBA0CC5}"/>
              </a:ext>
            </a:extLst>
          </p:cNvPr>
          <p:cNvSpPr txBox="1"/>
          <p:nvPr/>
        </p:nvSpPr>
        <p:spPr>
          <a:xfrm>
            <a:off x="152400" y="1828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venir Book" panose="02000503020000020003" pitchFamily="2" charset="0"/>
              </a:rPr>
              <a:t>An adult can </a:t>
            </a:r>
          </a:p>
          <a:p>
            <a:pPr algn="ctr"/>
            <a:r>
              <a:rPr lang="en-US" sz="1800" dirty="0">
                <a:latin typeface="Avenir Book" panose="02000503020000020003" pitchFamily="2" charset="0"/>
              </a:rPr>
              <a:t>hold me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9BDAF8-D038-DE43-808A-C31BEB08D28E}"/>
              </a:ext>
            </a:extLst>
          </p:cNvPr>
          <p:cNvSpPr txBox="1"/>
          <p:nvPr/>
        </p:nvSpPr>
        <p:spPr>
          <a:xfrm>
            <a:off x="2392680" y="54496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venir Book" panose="02000503020000020003" pitchFamily="2" charset="0"/>
              </a:rPr>
              <a:t>An adult can sit and rock me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BAAD9-5E7D-F04E-A787-50324515772D}"/>
              </a:ext>
            </a:extLst>
          </p:cNvPr>
          <p:cNvSpPr txBox="1"/>
          <p:nvPr/>
        </p:nvSpPr>
        <p:spPr>
          <a:xfrm>
            <a:off x="4572000" y="1828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venir Book" panose="02000503020000020003" pitchFamily="2" charset="0"/>
              </a:rPr>
              <a:t>An adult can read a book to 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97DF68-8D2E-CE47-B11C-6370032EC7FF}"/>
              </a:ext>
            </a:extLst>
          </p:cNvPr>
          <p:cNvSpPr txBox="1"/>
          <p:nvPr/>
        </p:nvSpPr>
        <p:spPr>
          <a:xfrm>
            <a:off x="6781800" y="5443573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venir Book" panose="02000503020000020003" pitchFamily="2" charset="0"/>
              </a:rPr>
              <a:t>An adult can </a:t>
            </a:r>
          </a:p>
          <a:p>
            <a:pPr algn="ctr"/>
            <a:r>
              <a:rPr lang="en-US" sz="1800" dirty="0">
                <a:latin typeface="Avenir Book" panose="02000503020000020003" pitchFamily="2" charset="0"/>
              </a:rPr>
              <a:t>sing to 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49D834-0DE4-074C-B573-8FA8A60B8555}"/>
              </a:ext>
            </a:extLst>
          </p:cNvPr>
          <p:cNvSpPr/>
          <p:nvPr/>
        </p:nvSpPr>
        <p:spPr>
          <a:xfrm>
            <a:off x="3661334" y="6399784"/>
            <a:ext cx="18213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venir Book" panose="02000503020000020003" pitchFamily="2" charset="0"/>
              </a:rPr>
              <a:t>Graphic: Courtney Vickery</a:t>
            </a:r>
          </a:p>
        </p:txBody>
      </p:sp>
    </p:spTree>
    <p:extLst>
      <p:ext uri="{BB962C8B-B14F-4D97-AF65-F5344CB8AC3E}">
        <p14:creationId xmlns:p14="http://schemas.microsoft.com/office/powerpoint/2010/main" val="2866194048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F9AC876-7EC2-6B43-8EB0-48318B39DC84}"/>
              </a:ext>
            </a:extLst>
          </p:cNvPr>
          <p:cNvGrpSpPr/>
          <p:nvPr/>
        </p:nvGrpSpPr>
        <p:grpSpPr>
          <a:xfrm>
            <a:off x="1828800" y="1905000"/>
            <a:ext cx="2305050" cy="2743200"/>
            <a:chOff x="6400800" y="2286000"/>
            <a:chExt cx="2305050" cy="2743200"/>
          </a:xfrm>
        </p:grpSpPr>
        <p:pic>
          <p:nvPicPr>
            <p:cNvPr id="9" name="Content Placeholder 5">
              <a:extLst>
                <a:ext uri="{FF2B5EF4-FFF2-40B4-BE49-F238E27FC236}">
                  <a16:creationId xmlns:a16="http://schemas.microsoft.com/office/drawing/2014/main" id="{7D6980B9-9386-D846-A520-F32210AFB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286" t="8880" r="20476" b="12799"/>
            <a:stretch/>
          </p:blipFill>
          <p:spPr>
            <a:xfrm>
              <a:off x="6686550" y="2286000"/>
              <a:ext cx="2019300" cy="256170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4289FB-9ED8-F841-B834-1F1FA02D1728}"/>
                </a:ext>
              </a:extLst>
            </p:cNvPr>
            <p:cNvSpPr/>
            <p:nvPr/>
          </p:nvSpPr>
          <p:spPr>
            <a:xfrm>
              <a:off x="6400800" y="3581400"/>
              <a:ext cx="7620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DCE0E1-0F84-D64E-9AC2-B3AB821A4114}"/>
              </a:ext>
            </a:extLst>
          </p:cNvPr>
          <p:cNvGrpSpPr/>
          <p:nvPr/>
        </p:nvGrpSpPr>
        <p:grpSpPr>
          <a:xfrm>
            <a:off x="6276975" y="1371600"/>
            <a:ext cx="3124200" cy="2771445"/>
            <a:chOff x="2590800" y="2076259"/>
            <a:chExt cx="3124200" cy="2771445"/>
          </a:xfrm>
        </p:grpSpPr>
        <p:pic>
          <p:nvPicPr>
            <p:cNvPr id="6" name="Content Placeholder 5">
              <a:extLst>
                <a:ext uri="{FF2B5EF4-FFF2-40B4-BE49-F238E27FC236}">
                  <a16:creationId xmlns:a16="http://schemas.microsoft.com/office/drawing/2014/main" id="{5D28339C-6714-C545-BFA3-FBE1294BE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238" t="2467" r="39524" b="12799"/>
            <a:stretch/>
          </p:blipFill>
          <p:spPr>
            <a:xfrm>
              <a:off x="2590800" y="2076259"/>
              <a:ext cx="2819400" cy="277144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6B4045-FEF2-3F4C-9AF6-903A364C3295}"/>
                </a:ext>
              </a:extLst>
            </p:cNvPr>
            <p:cNvSpPr/>
            <p:nvPr/>
          </p:nvSpPr>
          <p:spPr>
            <a:xfrm>
              <a:off x="4876800" y="2438400"/>
              <a:ext cx="8382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F3D9144-D0B2-C34C-A167-E47EC91226D1}"/>
              </a:ext>
            </a:extLst>
          </p:cNvPr>
          <p:cNvSpPr/>
          <p:nvPr/>
        </p:nvSpPr>
        <p:spPr>
          <a:xfrm>
            <a:off x="0" y="0"/>
            <a:ext cx="9144000" cy="13841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venir Book" panose="02000503020000020003" pitchFamily="2" charset="0"/>
              </a:rPr>
              <a:t>What are some things I can do to help my body feel calm and safe?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823B498C-118A-4E4A-B2D2-581E765C8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7" r="74762" b="12799"/>
          <a:stretch/>
        </p:blipFill>
        <p:spPr>
          <a:xfrm>
            <a:off x="152400" y="2590800"/>
            <a:ext cx="2019300" cy="2771445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EAEE7F60-4640-C547-948F-1607F25EF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14" t="15868" b="12800"/>
          <a:stretch/>
        </p:blipFill>
        <p:spPr>
          <a:xfrm>
            <a:off x="4419600" y="2721240"/>
            <a:ext cx="1828800" cy="2765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43A91E-1172-1B4B-B695-BCB06CEAC591}"/>
              </a:ext>
            </a:extLst>
          </p:cNvPr>
          <p:cNvSpPr txBox="1"/>
          <p:nvPr/>
        </p:nvSpPr>
        <p:spPr>
          <a:xfrm>
            <a:off x="200025" y="536513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venir Book" panose="02000503020000020003" pitchFamily="2" charset="0"/>
              </a:rPr>
              <a:t>I can play </a:t>
            </a:r>
          </a:p>
          <a:p>
            <a:pPr algn="ctr"/>
            <a:r>
              <a:rPr lang="en-US" sz="1800" dirty="0">
                <a:latin typeface="Avenir Book" panose="02000503020000020003" pitchFamily="2" charset="0"/>
              </a:rPr>
              <a:t>with clay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02E8E4-EF35-8143-8244-D53635D8F4FA}"/>
              </a:ext>
            </a:extLst>
          </p:cNvPr>
          <p:cNvSpPr txBox="1"/>
          <p:nvPr/>
        </p:nvSpPr>
        <p:spPr>
          <a:xfrm>
            <a:off x="2362200" y="14110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venir Book" panose="02000503020000020003" pitchFamily="2" charset="0"/>
              </a:rPr>
              <a:t>I can blow bubbles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C4C9F3-1B2A-4543-B5CE-9D5D0E212CDF}"/>
              </a:ext>
            </a:extLst>
          </p:cNvPr>
          <p:cNvSpPr txBox="1"/>
          <p:nvPr/>
        </p:nvSpPr>
        <p:spPr>
          <a:xfrm>
            <a:off x="4343400" y="536224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venir Book" panose="02000503020000020003" pitchFamily="2" charset="0"/>
              </a:rPr>
              <a:t>I can take deep breaths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97EEB-C0BC-4E40-A21F-3DB6597B3357}"/>
              </a:ext>
            </a:extLst>
          </p:cNvPr>
          <p:cNvSpPr txBox="1"/>
          <p:nvPr/>
        </p:nvSpPr>
        <p:spPr>
          <a:xfrm>
            <a:off x="6534150" y="140612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venir Book" panose="02000503020000020003" pitchFamily="2" charset="0"/>
              </a:rPr>
              <a:t>I can play with sand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E6F6C7-835B-A944-83A3-4A7994BDAB77}"/>
              </a:ext>
            </a:extLst>
          </p:cNvPr>
          <p:cNvSpPr/>
          <p:nvPr/>
        </p:nvSpPr>
        <p:spPr>
          <a:xfrm>
            <a:off x="3661334" y="6324600"/>
            <a:ext cx="18213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venir Book" panose="02000503020000020003" pitchFamily="2" charset="0"/>
              </a:rPr>
              <a:t>Graphic: Courtney Vickery</a:t>
            </a:r>
          </a:p>
        </p:txBody>
      </p:sp>
    </p:spTree>
    <p:extLst>
      <p:ext uri="{BB962C8B-B14F-4D97-AF65-F5344CB8AC3E}">
        <p14:creationId xmlns:p14="http://schemas.microsoft.com/office/powerpoint/2010/main" val="1613044449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CA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AED908-6C52-6E4B-B6BE-149E584159D6}"/>
              </a:ext>
            </a:extLst>
          </p:cNvPr>
          <p:cNvSpPr/>
          <p:nvPr/>
        </p:nvSpPr>
        <p:spPr>
          <a:xfrm>
            <a:off x="0" y="0"/>
            <a:ext cx="9144000" cy="1167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17865-3F25-8C43-B11E-92D79E6FF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695" y="184666"/>
            <a:ext cx="3652838" cy="798513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Avenir Book" panose="02000503020000020003" pitchFamily="2" charset="0"/>
              </a:rPr>
              <a:t>The End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C34D4A3-D52A-904A-AD7D-C940B672A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2282" y="4653461"/>
            <a:ext cx="3905516" cy="60784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000" dirty="0">
                <a:latin typeface="Avenir Book" panose="02000503020000020003" pitchFamily="2" charset="0"/>
              </a:rPr>
              <a:t>I can paste a photo of me looking calm or draw a picture. </a:t>
            </a:r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DD60F339-F125-C744-A5C8-4D686ABB8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736" y="2667000"/>
            <a:ext cx="40546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latin typeface="Avenir Book" panose="02000503020000020003" pitchFamily="2" charset="0"/>
              </a:rPr>
              <a:t>This is what I look like when I am </a:t>
            </a:r>
            <a:r>
              <a:rPr lang="en-US" altLang="en-US" sz="3200" b="1" dirty="0">
                <a:latin typeface="Avenir Book" panose="02000503020000020003" pitchFamily="2" charset="0"/>
              </a:rPr>
              <a:t>CALM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595E2F-3C33-7946-A524-67F5ED337845}"/>
              </a:ext>
            </a:extLst>
          </p:cNvPr>
          <p:cNvSpPr/>
          <p:nvPr/>
        </p:nvSpPr>
        <p:spPr>
          <a:xfrm>
            <a:off x="304800" y="1777397"/>
            <a:ext cx="4345781" cy="43700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34375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_CSEFEL_Pics_Logo (2)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_CSEFEL_PPT_Plai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_CSEFEL_Pics_Logo (2)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_CSEFEL_PPT_Plai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_CSEFEL_Pics_Logo (2)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_CSEFEL_PPT_Plai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353</Words>
  <Application>Microsoft Macintosh PowerPoint</Application>
  <PresentationFormat>On-screen Show (4:3)</PresentationFormat>
  <Paragraphs>63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Avenir Book</vt:lpstr>
      <vt:lpstr>Calibri</vt:lpstr>
      <vt:lpstr>Calibri Light</vt:lpstr>
      <vt:lpstr>_CSEFEL_Pics_Logo (2)</vt:lpstr>
      <vt:lpstr>_CSEFEL_PPT_Plain</vt:lpstr>
      <vt:lpstr>1__CSEFEL_Pics_Logo (2)</vt:lpstr>
      <vt:lpstr>1__CSEFEL_PPT_Plain</vt:lpstr>
      <vt:lpstr>2__CSEFEL_Pics_Logo (2)</vt:lpstr>
      <vt:lpstr>2__CSEFEL_PPT_Plain</vt:lpstr>
      <vt:lpstr>1_Office Theme</vt:lpstr>
      <vt:lpstr>PowerPoint Presentation</vt:lpstr>
      <vt:lpstr>  Here are some feelings I may have.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  <vt:lpstr>Developed by the Center for Optimal Brain Integration™ to promote emotional literacy and self-regulation for preschool children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 Curriculum  to Teach Children about the Brain</dc:title>
  <dc:creator>Julie Nicholson</dc:creator>
  <cp:lastModifiedBy>Hannah Shack</cp:lastModifiedBy>
  <cp:revision>24</cp:revision>
  <dcterms:created xsi:type="dcterms:W3CDTF">2020-04-28T03:08:58Z</dcterms:created>
  <dcterms:modified xsi:type="dcterms:W3CDTF">2020-04-29T19:07:27Z</dcterms:modified>
</cp:coreProperties>
</file>